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29260800" cy="384048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p15:clr>
            <a:srgbClr val="A4A3A4"/>
          </p15:clr>
        </p15:guide>
        <p15:guide id="2" pos="921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F7964"/>
    <a:srgbClr val="7EA0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584" autoAdjust="0"/>
    <p:restoredTop sz="94695" autoAdjust="0"/>
  </p:normalViewPr>
  <p:slideViewPr>
    <p:cSldViewPr>
      <p:cViewPr>
        <p:scale>
          <a:sx n="42" d="100"/>
          <a:sy n="42" d="100"/>
        </p:scale>
        <p:origin x="2536" y="-3344"/>
      </p:cViewPr>
      <p:guideLst>
        <p:guide orient="horz" pos="12096"/>
        <p:guide pos="9216"/>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jpg>
</file>

<file path=ppt/media/image2.png>
</file>

<file path=ppt/media/image3.png>
</file>

<file path=ppt/media/image4.tiff>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7F6818-F1FB-4D27-8171-4E0220B64D2F}" type="datetimeFigureOut">
              <a:rPr lang="en-US" smtClean="0"/>
              <a:t>4/30/19</a:t>
            </a:fld>
            <a:endParaRPr lang="en-US"/>
          </a:p>
        </p:txBody>
      </p:sp>
      <p:sp>
        <p:nvSpPr>
          <p:cNvPr id="4" name="Slide Image Placeholder 3"/>
          <p:cNvSpPr>
            <a:spLocks noGrp="1" noRot="1" noChangeAspect="1"/>
          </p:cNvSpPr>
          <p:nvPr>
            <p:ph type="sldImg" idx="2"/>
          </p:nvPr>
        </p:nvSpPr>
        <p:spPr>
          <a:xfrm>
            <a:off x="2122488" y="685800"/>
            <a:ext cx="26130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8334A94-8E29-4C56-81E0-63DC461651EC}" type="slidenum">
              <a:rPr lang="en-US" smtClean="0"/>
              <a:t>‹#›</a:t>
            </a:fld>
            <a:endParaRPr lang="en-US"/>
          </a:p>
        </p:txBody>
      </p:sp>
    </p:spTree>
    <p:extLst>
      <p:ext uri="{BB962C8B-B14F-4D97-AF65-F5344CB8AC3E}">
        <p14:creationId xmlns:p14="http://schemas.microsoft.com/office/powerpoint/2010/main" val="1790752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334A94-8E29-4C56-81E0-63DC461651EC}" type="slidenum">
              <a:rPr lang="en-US" smtClean="0"/>
              <a:t>1</a:t>
            </a:fld>
            <a:endParaRPr lang="en-US"/>
          </a:p>
        </p:txBody>
      </p:sp>
    </p:spTree>
    <p:extLst>
      <p:ext uri="{BB962C8B-B14F-4D97-AF65-F5344CB8AC3E}">
        <p14:creationId xmlns:p14="http://schemas.microsoft.com/office/powerpoint/2010/main" val="1763946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11930386"/>
            <a:ext cx="24871680" cy="8232142"/>
          </a:xfrm>
        </p:spPr>
        <p:txBody>
          <a:bodyPr/>
          <a:lstStyle/>
          <a:p>
            <a:r>
              <a:rPr lang="en-US"/>
              <a:t>Click to edit Master title style</a:t>
            </a:r>
          </a:p>
        </p:txBody>
      </p:sp>
      <p:sp>
        <p:nvSpPr>
          <p:cNvPr id="3" name="Subtitle 2"/>
          <p:cNvSpPr>
            <a:spLocks noGrp="1"/>
          </p:cNvSpPr>
          <p:nvPr>
            <p:ph type="subTitle" idx="1"/>
          </p:nvPr>
        </p:nvSpPr>
        <p:spPr>
          <a:xfrm>
            <a:off x="4389120" y="21762720"/>
            <a:ext cx="20482560" cy="981456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323AE5-F1FD-4A7C-BBF1-76B5FCABBF55}"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199883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323AE5-F1FD-4A7C-BBF1-76B5FCABBF55}"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703495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214080" y="1537976"/>
            <a:ext cx="6583680" cy="3276854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63040" y="1537976"/>
            <a:ext cx="19263360" cy="327685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323AE5-F1FD-4A7C-BBF1-76B5FCABBF55}"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323247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323AE5-F1FD-4A7C-BBF1-76B5FCABBF55}"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420834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11402" y="24678648"/>
            <a:ext cx="24871680" cy="7627618"/>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2311402" y="16277596"/>
            <a:ext cx="24871680" cy="840104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323AE5-F1FD-4A7C-BBF1-76B5FCABBF55}" type="datetimeFigureOut">
              <a:rPr lang="en-US" smtClean="0"/>
              <a:t>4/30/19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2031808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63040" y="8961128"/>
            <a:ext cx="12923520" cy="253453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4874240" y="8961128"/>
            <a:ext cx="12923520" cy="253453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323AE5-F1FD-4A7C-BBF1-76B5FCABBF55}"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920237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63040" y="8596636"/>
            <a:ext cx="12928602" cy="358267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63040" y="12179299"/>
            <a:ext cx="12928602" cy="2212721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4864088" y="8596636"/>
            <a:ext cx="12933680" cy="358267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4864088" y="12179299"/>
            <a:ext cx="12933680" cy="2212721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323AE5-F1FD-4A7C-BBF1-76B5FCABBF55}" type="datetimeFigureOut">
              <a:rPr lang="en-US" smtClean="0"/>
              <a:t>4/30/19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733163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323AE5-F1FD-4A7C-BBF1-76B5FCABBF55}" type="datetimeFigureOut">
              <a:rPr lang="en-US" smtClean="0"/>
              <a:t>4/30/19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4116414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323AE5-F1FD-4A7C-BBF1-76B5FCABBF55}" type="datetimeFigureOut">
              <a:rPr lang="en-US" smtClean="0"/>
              <a:t>4/30/19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1628998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63048" y="1529076"/>
            <a:ext cx="9626602" cy="6507484"/>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1440160" y="1529088"/>
            <a:ext cx="16357600" cy="327774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63048" y="8036572"/>
            <a:ext cx="9626602" cy="262699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323AE5-F1FD-4A7C-BBF1-76B5FCABBF55}"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1521693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35322" y="26883361"/>
            <a:ext cx="17556480" cy="3173737"/>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5735322" y="3431538"/>
            <a:ext cx="17556480" cy="2304288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5735322" y="30057094"/>
            <a:ext cx="17556480" cy="450723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323AE5-F1FD-4A7C-BBF1-76B5FCABBF55}" type="datetimeFigureOut">
              <a:rPr lang="en-US" smtClean="0"/>
              <a:t>4/30/19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691302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63040" y="1537977"/>
            <a:ext cx="26334720" cy="64008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63040" y="8961128"/>
            <a:ext cx="26334720" cy="253453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463040" y="35595564"/>
            <a:ext cx="6827520" cy="2044702"/>
          </a:xfrm>
          <a:prstGeom prst="rect">
            <a:avLst/>
          </a:prstGeom>
        </p:spPr>
        <p:txBody>
          <a:bodyPr vert="horz" lIns="91440" tIns="45720" rIns="91440" bIns="45720" rtlCol="0" anchor="ctr"/>
          <a:lstStyle>
            <a:lvl1pPr algn="l">
              <a:defRPr sz="1200">
                <a:solidFill>
                  <a:schemeClr val="tx1">
                    <a:tint val="75000"/>
                  </a:schemeClr>
                </a:solidFill>
              </a:defRPr>
            </a:lvl1pPr>
          </a:lstStyle>
          <a:p>
            <a:fld id="{FD323AE5-F1FD-4A7C-BBF1-76B5FCABBF55}" type="datetimeFigureOut">
              <a:rPr lang="en-US" smtClean="0"/>
              <a:t>4/30/19</a:t>
            </a:fld>
            <a:endParaRPr lang="en-US"/>
          </a:p>
        </p:txBody>
      </p:sp>
      <p:sp>
        <p:nvSpPr>
          <p:cNvPr id="5" name="Footer Placeholder 4"/>
          <p:cNvSpPr>
            <a:spLocks noGrp="1"/>
          </p:cNvSpPr>
          <p:nvPr>
            <p:ph type="ftr" sz="quarter" idx="3"/>
          </p:nvPr>
        </p:nvSpPr>
        <p:spPr>
          <a:xfrm>
            <a:off x="9997440" y="35595564"/>
            <a:ext cx="9265920" cy="204470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970240" y="35595564"/>
            <a:ext cx="6827520" cy="2044702"/>
          </a:xfrm>
          <a:prstGeom prst="rect">
            <a:avLst/>
          </a:prstGeom>
        </p:spPr>
        <p:txBody>
          <a:bodyPr vert="horz" lIns="91440" tIns="45720" rIns="91440" bIns="45720" rtlCol="0" anchor="ctr"/>
          <a:lstStyle>
            <a:lvl1pPr algn="r">
              <a:defRPr sz="1200">
                <a:solidFill>
                  <a:schemeClr val="tx1">
                    <a:tint val="75000"/>
                  </a:schemeClr>
                </a:solidFill>
              </a:defRPr>
            </a:lvl1pPr>
          </a:lstStyle>
          <a:p>
            <a:fld id="{5E0366F4-C5EC-4C60-A9E5-F970E5EE5E6C}" type="slidenum">
              <a:rPr lang="en-US" smtClean="0"/>
              <a:t>‹#›</a:t>
            </a:fld>
            <a:endParaRPr lang="en-US"/>
          </a:p>
        </p:txBody>
      </p:sp>
    </p:spTree>
    <p:extLst>
      <p:ext uri="{BB962C8B-B14F-4D97-AF65-F5344CB8AC3E}">
        <p14:creationId xmlns:p14="http://schemas.microsoft.com/office/powerpoint/2010/main" val="26655000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png"/><Relationship Id="rId10"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0A7DE1A-BC42-9248-B468-97B5F10621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664349">
            <a:off x="15023876" y="8229213"/>
            <a:ext cx="2950618" cy="5266853"/>
          </a:xfrm>
          <a:prstGeom prst="rect">
            <a:avLst/>
          </a:prstGeom>
        </p:spPr>
      </p:pic>
      <p:sp>
        <p:nvSpPr>
          <p:cNvPr id="6" name="TextBox 5"/>
          <p:cNvSpPr txBox="1"/>
          <p:nvPr/>
        </p:nvSpPr>
        <p:spPr>
          <a:xfrm>
            <a:off x="10597032" y="793882"/>
            <a:ext cx="9135834" cy="1323439"/>
          </a:xfrm>
          <a:prstGeom prst="rect">
            <a:avLst/>
          </a:prstGeom>
          <a:noFill/>
        </p:spPr>
        <p:txBody>
          <a:bodyPr wrap="none" rtlCol="0">
            <a:spAutoFit/>
          </a:bodyPr>
          <a:lstStyle/>
          <a:p>
            <a:r>
              <a:rPr lang="en-US" sz="8000" b="1" dirty="0">
                <a:latin typeface="Consolas" panose="020B0609020204030204" pitchFamily="49" charset="0"/>
                <a:cs typeface="Consolas" panose="020B0609020204030204" pitchFamily="49" charset="0"/>
              </a:rPr>
              <a:t>Tic-Tac-Toe</a:t>
            </a:r>
            <a:r>
              <a:rPr lang="en-US" sz="8000" b="1" dirty="0"/>
              <a:t> Game</a:t>
            </a:r>
          </a:p>
        </p:txBody>
      </p:sp>
      <p:sp>
        <p:nvSpPr>
          <p:cNvPr id="7" name="TextBox 6"/>
          <p:cNvSpPr txBox="1"/>
          <p:nvPr/>
        </p:nvSpPr>
        <p:spPr>
          <a:xfrm>
            <a:off x="5516379" y="2291715"/>
            <a:ext cx="19805422" cy="984885"/>
          </a:xfrm>
          <a:prstGeom prst="rect">
            <a:avLst/>
          </a:prstGeom>
          <a:noFill/>
        </p:spPr>
        <p:txBody>
          <a:bodyPr wrap="none" rtlCol="0">
            <a:spAutoFit/>
          </a:bodyPr>
          <a:lstStyle/>
          <a:p>
            <a:r>
              <a:rPr lang="en-US" sz="5600" dirty="0">
                <a:solidFill>
                  <a:srgbClr val="5F7964"/>
                </a:solidFill>
                <a:latin typeface="Consolas" panose="020B0609020204030204" pitchFamily="49" charset="0"/>
                <a:cs typeface="Consolas" panose="020B0609020204030204" pitchFamily="49" charset="0"/>
              </a:rPr>
              <a:t>Team Members: Meghan McLaughlin &amp; Dylan McNamara</a:t>
            </a:r>
          </a:p>
        </p:txBody>
      </p:sp>
      <p:sp>
        <p:nvSpPr>
          <p:cNvPr id="8" name="TextBox 7"/>
          <p:cNvSpPr txBox="1"/>
          <p:nvPr/>
        </p:nvSpPr>
        <p:spPr>
          <a:xfrm>
            <a:off x="13421582" y="3464996"/>
            <a:ext cx="2890535" cy="830997"/>
          </a:xfrm>
          <a:prstGeom prst="rect">
            <a:avLst/>
          </a:prstGeom>
          <a:noFill/>
        </p:spPr>
        <p:txBody>
          <a:bodyPr wrap="none" rtlCol="0">
            <a:spAutoFit/>
          </a:bodyPr>
          <a:lstStyle/>
          <a:p>
            <a:r>
              <a:rPr lang="en-US" sz="4800" dirty="0">
                <a:solidFill>
                  <a:srgbClr val="5F7964"/>
                </a:solidFill>
                <a:latin typeface="Consolas" panose="020B0609020204030204" pitchFamily="49" charset="0"/>
                <a:cs typeface="Consolas" panose="020B0609020204030204" pitchFamily="49" charset="0"/>
              </a:rPr>
              <a:t>Abstract</a:t>
            </a:r>
          </a:p>
        </p:txBody>
      </p:sp>
      <p:sp>
        <p:nvSpPr>
          <p:cNvPr id="9" name="TextBox 8"/>
          <p:cNvSpPr txBox="1"/>
          <p:nvPr/>
        </p:nvSpPr>
        <p:spPr>
          <a:xfrm>
            <a:off x="14461835" y="4255789"/>
            <a:ext cx="184731" cy="369332"/>
          </a:xfrm>
          <a:prstGeom prst="rect">
            <a:avLst/>
          </a:prstGeom>
          <a:noFill/>
        </p:spPr>
        <p:txBody>
          <a:bodyPr wrap="none" rtlCol="0">
            <a:spAutoFit/>
          </a:bodyPr>
          <a:lstStyle/>
          <a:p>
            <a:endParaRPr lang="en-US" dirty="0"/>
          </a:p>
        </p:txBody>
      </p:sp>
      <p:sp>
        <p:nvSpPr>
          <p:cNvPr id="10" name="TextBox 9"/>
          <p:cNvSpPr txBox="1"/>
          <p:nvPr/>
        </p:nvSpPr>
        <p:spPr>
          <a:xfrm>
            <a:off x="4291955" y="4298487"/>
            <a:ext cx="20676890" cy="2708434"/>
          </a:xfrm>
          <a:prstGeom prst="rect">
            <a:avLst/>
          </a:prstGeom>
          <a:noFill/>
        </p:spPr>
        <p:txBody>
          <a:bodyPr wrap="square" rtlCol="0">
            <a:spAutoFit/>
          </a:bodyPr>
          <a:lstStyle/>
          <a:p>
            <a:r>
              <a:rPr lang="en-US" sz="3400" dirty="0"/>
              <a:t>This project implements the game Tic-Tac-Toe using a Nokia 5110 cell phone LCD display. The players are able to select their token placement using an attached keypad. The LCD display will update to reflect the placed tokens if the placement was valid. If the game is won by a player, a message will be displayed and a new game will begin. The players may also choose to restart the game by pressing the ‘New Game’ button on the keypad. A potentiometer (to dim the display), voltage regulator and logic level shifter have been included in the design to interface with the LCD.</a:t>
            </a:r>
            <a:endParaRPr lang="en-US" sz="3400" dirty="0">
              <a:solidFill>
                <a:schemeClr val="tx2"/>
              </a:solidFill>
            </a:endParaRPr>
          </a:p>
        </p:txBody>
      </p:sp>
      <p:sp>
        <p:nvSpPr>
          <p:cNvPr id="12" name="TextBox 11"/>
          <p:cNvSpPr txBox="1"/>
          <p:nvPr/>
        </p:nvSpPr>
        <p:spPr>
          <a:xfrm>
            <a:off x="457200" y="37392114"/>
            <a:ext cx="6721905" cy="646331"/>
          </a:xfrm>
          <a:prstGeom prst="rect">
            <a:avLst/>
          </a:prstGeom>
          <a:noFill/>
        </p:spPr>
        <p:txBody>
          <a:bodyPr wrap="none" rtlCol="0">
            <a:spAutoFit/>
          </a:bodyPr>
          <a:lstStyle/>
          <a:p>
            <a:r>
              <a:rPr lang="en-US" sz="3600" dirty="0">
                <a:solidFill>
                  <a:srgbClr val="5F7964"/>
                </a:solidFill>
              </a:rPr>
              <a:t>ECE:3360 Embedded Systems 2019</a:t>
            </a:r>
          </a:p>
        </p:txBody>
      </p:sp>
      <p:sp>
        <p:nvSpPr>
          <p:cNvPr id="13" name="TextBox 12"/>
          <p:cNvSpPr txBox="1"/>
          <p:nvPr/>
        </p:nvSpPr>
        <p:spPr>
          <a:xfrm>
            <a:off x="24289237" y="37392114"/>
            <a:ext cx="4361963" cy="646331"/>
          </a:xfrm>
          <a:prstGeom prst="rect">
            <a:avLst/>
          </a:prstGeom>
          <a:noFill/>
        </p:spPr>
        <p:txBody>
          <a:bodyPr wrap="none" rtlCol="0">
            <a:spAutoFit/>
          </a:bodyPr>
          <a:lstStyle/>
          <a:p>
            <a:r>
              <a:rPr lang="en-US" sz="3600" dirty="0">
                <a:solidFill>
                  <a:srgbClr val="5F7964"/>
                </a:solidFill>
              </a:rPr>
              <a:t>The University of Iowa</a:t>
            </a:r>
          </a:p>
        </p:txBody>
      </p:sp>
      <p:sp>
        <p:nvSpPr>
          <p:cNvPr id="16" name="Rounded Rectangle 15"/>
          <p:cNvSpPr/>
          <p:nvPr/>
        </p:nvSpPr>
        <p:spPr>
          <a:xfrm>
            <a:off x="1371600" y="13411200"/>
            <a:ext cx="269748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1333035" y="13484314"/>
            <a:ext cx="7051930" cy="923330"/>
          </a:xfrm>
          <a:prstGeom prst="rect">
            <a:avLst/>
          </a:prstGeom>
          <a:noFill/>
        </p:spPr>
        <p:txBody>
          <a:bodyPr wrap="none" rtlCol="0">
            <a:spAutoFit/>
          </a:bodyPr>
          <a:lstStyle/>
          <a:p>
            <a:r>
              <a:rPr lang="en-US" sz="5400" b="1" dirty="0">
                <a:latin typeface="Consolas" panose="020B0609020204030204" pitchFamily="49" charset="0"/>
                <a:cs typeface="Consolas" panose="020B0609020204030204" pitchFamily="49" charset="0"/>
              </a:rPr>
              <a:t>System Description</a:t>
            </a:r>
          </a:p>
        </p:txBody>
      </p:sp>
      <p:sp>
        <p:nvSpPr>
          <p:cNvPr id="19" name="Rounded Rectangle 18"/>
          <p:cNvSpPr/>
          <p:nvPr/>
        </p:nvSpPr>
        <p:spPr>
          <a:xfrm>
            <a:off x="1371600" y="7391400"/>
            <a:ext cx="269748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12248979" y="7522468"/>
            <a:ext cx="4762842" cy="923330"/>
          </a:xfrm>
          <a:prstGeom prst="rect">
            <a:avLst/>
          </a:prstGeom>
          <a:noFill/>
        </p:spPr>
        <p:txBody>
          <a:bodyPr wrap="none" rtlCol="0">
            <a:spAutoFit/>
          </a:bodyPr>
          <a:lstStyle/>
          <a:p>
            <a:r>
              <a:rPr lang="en-US" sz="5400" b="1" dirty="0">
                <a:latin typeface="Consolas" panose="020B0609020204030204" pitchFamily="49" charset="0"/>
                <a:cs typeface="Consolas" panose="020B0609020204030204" pitchFamily="49" charset="0"/>
              </a:rPr>
              <a:t>Introduction</a:t>
            </a:r>
          </a:p>
        </p:txBody>
      </p:sp>
      <p:sp>
        <p:nvSpPr>
          <p:cNvPr id="22" name="Rounded Rectangle 21"/>
          <p:cNvSpPr/>
          <p:nvPr/>
        </p:nvSpPr>
        <p:spPr>
          <a:xfrm>
            <a:off x="1371600" y="22021800"/>
            <a:ext cx="269748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13218931" y="22089070"/>
            <a:ext cx="2855269" cy="923330"/>
          </a:xfrm>
          <a:prstGeom prst="rect">
            <a:avLst/>
          </a:prstGeom>
          <a:noFill/>
        </p:spPr>
        <p:txBody>
          <a:bodyPr wrap="none" rtlCol="0">
            <a:spAutoFit/>
          </a:bodyPr>
          <a:lstStyle/>
          <a:p>
            <a:r>
              <a:rPr lang="en-US" sz="5400" b="1" dirty="0">
                <a:latin typeface="Consolas" panose="020B0609020204030204" pitchFamily="49" charset="0"/>
                <a:cs typeface="Consolas" panose="020B0609020204030204" pitchFamily="49" charset="0"/>
              </a:rPr>
              <a:t>Results</a:t>
            </a:r>
          </a:p>
        </p:txBody>
      </p:sp>
      <p:sp>
        <p:nvSpPr>
          <p:cNvPr id="25" name="Rounded Rectangle 24"/>
          <p:cNvSpPr/>
          <p:nvPr/>
        </p:nvSpPr>
        <p:spPr>
          <a:xfrm>
            <a:off x="1371600" y="30175200"/>
            <a:ext cx="128778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4696682" y="30246935"/>
            <a:ext cx="6227635" cy="923330"/>
          </a:xfrm>
          <a:prstGeom prst="rect">
            <a:avLst/>
          </a:prstGeom>
          <a:noFill/>
        </p:spPr>
        <p:txBody>
          <a:bodyPr wrap="square" rtlCol="0">
            <a:spAutoFit/>
          </a:bodyPr>
          <a:lstStyle/>
          <a:p>
            <a:pPr algn="ctr"/>
            <a:r>
              <a:rPr lang="en-US" sz="5400" b="1" dirty="0">
                <a:latin typeface="Consolas" panose="020B0609020204030204" pitchFamily="49" charset="0"/>
                <a:cs typeface="Consolas" panose="020B0609020204030204" pitchFamily="49" charset="0"/>
              </a:rPr>
              <a:t>Lessons Learned</a:t>
            </a:r>
          </a:p>
        </p:txBody>
      </p:sp>
      <p:sp>
        <p:nvSpPr>
          <p:cNvPr id="52" name="TextBox 51"/>
          <p:cNvSpPr txBox="1"/>
          <p:nvPr/>
        </p:nvSpPr>
        <p:spPr>
          <a:xfrm>
            <a:off x="1371600" y="14793486"/>
            <a:ext cx="15640221" cy="7078861"/>
          </a:xfrm>
          <a:prstGeom prst="rect">
            <a:avLst/>
          </a:prstGeom>
          <a:noFill/>
        </p:spPr>
        <p:txBody>
          <a:bodyPr wrap="square" rtlCol="0">
            <a:spAutoFit/>
          </a:bodyPr>
          <a:lstStyle/>
          <a:p>
            <a:r>
              <a:rPr lang="en-US" sz="3400" dirty="0"/>
              <a:t>The diagram to the left shows the major components of our system.</a:t>
            </a:r>
          </a:p>
          <a:p>
            <a:endParaRPr lang="en-US" sz="2000" dirty="0"/>
          </a:p>
          <a:p>
            <a:r>
              <a:rPr lang="en-US" sz="3400" dirty="0"/>
              <a:t>The </a:t>
            </a:r>
            <a:r>
              <a:rPr lang="en-US" sz="3400" b="1" dirty="0"/>
              <a:t>ATmega88PA Microcontroller </a:t>
            </a:r>
            <a:r>
              <a:rPr lang="en-US" sz="3400" dirty="0"/>
              <a:t>serves as the central processing unit of our system. It provides the display signals to the LCD and decodes the input signals from the keypad.</a:t>
            </a:r>
          </a:p>
          <a:p>
            <a:endParaRPr lang="en-US" sz="2000" dirty="0"/>
          </a:p>
          <a:p>
            <a:r>
              <a:rPr lang="en-US" sz="3400" dirty="0"/>
              <a:t>The </a:t>
            </a:r>
            <a:r>
              <a:rPr lang="en-US" sz="3400" b="1" dirty="0"/>
              <a:t>Nokia LCD </a:t>
            </a:r>
            <a:r>
              <a:rPr lang="en-US" sz="3400" dirty="0"/>
              <a:t>provides a graphical display for the user to view the game board and status messages.</a:t>
            </a:r>
          </a:p>
          <a:p>
            <a:endParaRPr lang="en-US" sz="2000" dirty="0"/>
          </a:p>
          <a:p>
            <a:r>
              <a:rPr lang="en-US" sz="3400" dirty="0"/>
              <a:t>The </a:t>
            </a:r>
            <a:r>
              <a:rPr lang="en-US" sz="3400" b="1" dirty="0"/>
              <a:t>3 x 4 Matrix Keypad </a:t>
            </a:r>
            <a:r>
              <a:rPr lang="en-US" sz="3400" dirty="0"/>
              <a:t>provides an efficient interface for the user to interact with the system.</a:t>
            </a:r>
          </a:p>
          <a:p>
            <a:endParaRPr lang="en-US" sz="2000" dirty="0"/>
          </a:p>
          <a:p>
            <a:r>
              <a:rPr lang="en-US" sz="3400" dirty="0"/>
              <a:t>The </a:t>
            </a:r>
            <a:r>
              <a:rPr lang="en-US" sz="3400" b="1" dirty="0"/>
              <a:t>3.3 V Voltage Regulator</a:t>
            </a:r>
            <a:r>
              <a:rPr lang="en-US" sz="3400" dirty="0"/>
              <a:t>, together with the </a:t>
            </a:r>
            <a:r>
              <a:rPr lang="en-US" sz="3400" b="1" dirty="0"/>
              <a:t>High-to-Low Logic Level Shifter </a:t>
            </a:r>
            <a:r>
              <a:rPr lang="en-US" sz="3400" dirty="0"/>
              <a:t>fulfil the crucial role of shifting the 5 V signals from the microcontroller to the 3.3 V level required by the Nokia LCD. We also included a potentiometer to allow for the LCD backlight to feature an adjustable brightness.</a:t>
            </a:r>
          </a:p>
        </p:txBody>
      </p:sp>
      <p:sp>
        <p:nvSpPr>
          <p:cNvPr id="72" name="TextBox 71"/>
          <p:cNvSpPr txBox="1"/>
          <p:nvPr/>
        </p:nvSpPr>
        <p:spPr>
          <a:xfrm>
            <a:off x="15184411" y="23241000"/>
            <a:ext cx="13158474" cy="6986528"/>
          </a:xfrm>
          <a:prstGeom prst="rect">
            <a:avLst/>
          </a:prstGeom>
          <a:noFill/>
        </p:spPr>
        <p:txBody>
          <a:bodyPr wrap="square" rtlCol="0">
            <a:spAutoFit/>
          </a:bodyPr>
          <a:lstStyle/>
          <a:p>
            <a:r>
              <a:rPr lang="en-US" sz="3400" dirty="0"/>
              <a:t>Our final project is able to implement all of the functionality of a Tic-Tac-Toe game with an easy-to-use user interface.</a:t>
            </a:r>
          </a:p>
          <a:p>
            <a:endParaRPr lang="en-US" sz="3400" dirty="0"/>
          </a:p>
          <a:p>
            <a:r>
              <a:rPr lang="en-US" sz="3400" dirty="0"/>
              <a:t>Our implementation provides the following:</a:t>
            </a:r>
          </a:p>
          <a:p>
            <a:endParaRPr lang="en-US" sz="800" dirty="0"/>
          </a:p>
          <a:p>
            <a:pPr marL="457200" indent="-457200">
              <a:buFont typeface="Arial" panose="020B0604020202020204" pitchFamily="34" charset="0"/>
              <a:buChar char="•"/>
            </a:pPr>
            <a:r>
              <a:rPr lang="en-US" sz="3400" dirty="0"/>
              <a:t>Automatically switches between Player X and Player O, and displays current turn to the user.</a:t>
            </a:r>
          </a:p>
          <a:p>
            <a:r>
              <a:rPr lang="en-US" sz="800" dirty="0">
                <a:solidFill>
                  <a:prstClr val="black"/>
                </a:solidFill>
              </a:rPr>
              <a:t> </a:t>
            </a:r>
            <a:endParaRPr lang="en-US" sz="3400" dirty="0"/>
          </a:p>
          <a:p>
            <a:pPr marL="457200" indent="-457200">
              <a:buFont typeface="Arial" panose="020B0604020202020204" pitchFamily="34" charset="0"/>
              <a:buChar char="•"/>
            </a:pPr>
            <a:r>
              <a:rPr lang="en-US" sz="3400" dirty="0"/>
              <a:t>Allows only valid token placement – a token cannot be played on a spot that is taken.</a:t>
            </a:r>
          </a:p>
          <a:p>
            <a:r>
              <a:rPr lang="en-US" sz="800" dirty="0">
                <a:solidFill>
                  <a:prstClr val="black"/>
                </a:solidFill>
              </a:rPr>
              <a:t> </a:t>
            </a:r>
            <a:endParaRPr lang="en-US" sz="3400" dirty="0"/>
          </a:p>
          <a:p>
            <a:pPr marL="457200" indent="-457200">
              <a:buFont typeface="Arial" panose="020B0604020202020204" pitchFamily="34" charset="0"/>
              <a:buChar char="•"/>
            </a:pPr>
            <a:r>
              <a:rPr lang="en-US" sz="3400" dirty="0"/>
              <a:t>Recognizes when a game has been won, and displays the winner.</a:t>
            </a:r>
          </a:p>
          <a:p>
            <a:r>
              <a:rPr lang="en-US" sz="800" dirty="0">
                <a:solidFill>
                  <a:prstClr val="black"/>
                </a:solidFill>
              </a:rPr>
              <a:t> </a:t>
            </a:r>
            <a:endParaRPr lang="en-US" sz="3400" dirty="0"/>
          </a:p>
          <a:p>
            <a:pPr marL="457200" indent="-457200">
              <a:buFont typeface="Arial" panose="020B0604020202020204" pitchFamily="34" charset="0"/>
              <a:buChar char="•"/>
            </a:pPr>
            <a:r>
              <a:rPr lang="en-US" sz="3400" dirty="0"/>
              <a:t>Provides the option to start a new game and reset the game board at any time.</a:t>
            </a:r>
          </a:p>
          <a:p>
            <a:endParaRPr lang="en-US" sz="800" dirty="0"/>
          </a:p>
          <a:p>
            <a:pPr marL="457200" indent="-457200">
              <a:buFont typeface="Arial" panose="020B0604020202020204" pitchFamily="34" charset="0"/>
              <a:buChar char="•"/>
            </a:pPr>
            <a:r>
              <a:rPr lang="en-US" sz="3400" dirty="0"/>
              <a:t>LCD features a dimmable backlight.</a:t>
            </a:r>
            <a:endParaRPr lang="en-US" sz="3200" dirty="0"/>
          </a:p>
        </p:txBody>
      </p:sp>
      <p:sp>
        <p:nvSpPr>
          <p:cNvPr id="99" name="TextBox 98"/>
          <p:cNvSpPr txBox="1"/>
          <p:nvPr/>
        </p:nvSpPr>
        <p:spPr>
          <a:xfrm>
            <a:off x="15316200" y="31470600"/>
            <a:ext cx="12801600" cy="4339650"/>
          </a:xfrm>
          <a:prstGeom prst="rect">
            <a:avLst/>
          </a:prstGeom>
          <a:noFill/>
        </p:spPr>
        <p:txBody>
          <a:bodyPr wrap="square" rtlCol="0">
            <a:spAutoFit/>
          </a:bodyPr>
          <a:lstStyle/>
          <a:p>
            <a:r>
              <a:rPr lang="en-US" sz="3400" dirty="0"/>
              <a:t>We were able to successfully implement the physical hardware and corresponding game user interface. </a:t>
            </a:r>
          </a:p>
          <a:p>
            <a:endParaRPr lang="en-US" sz="2000" dirty="0"/>
          </a:p>
          <a:p>
            <a:r>
              <a:rPr lang="en-US" sz="3400" dirty="0"/>
              <a:t>In the future, we may extend this project to be able to play other games (like ‘Snake’, the original game included on the Nokia 5110).</a:t>
            </a:r>
          </a:p>
          <a:p>
            <a:endParaRPr lang="en-US" sz="2000" dirty="0"/>
          </a:p>
          <a:p>
            <a:r>
              <a:rPr lang="en-US" sz="3400" dirty="0"/>
              <a:t>Additionally, we may attempt to find the actual Nokia hardware or a different keypad to connect to the ATmega88PA microcontroller.</a:t>
            </a:r>
          </a:p>
          <a:p>
            <a:endParaRPr lang="en-US" sz="3200" dirty="0"/>
          </a:p>
        </p:txBody>
      </p:sp>
      <p:sp>
        <p:nvSpPr>
          <p:cNvPr id="108" name="TextBox 107"/>
          <p:cNvSpPr txBox="1"/>
          <p:nvPr/>
        </p:nvSpPr>
        <p:spPr>
          <a:xfrm>
            <a:off x="1389061" y="31394400"/>
            <a:ext cx="12877800" cy="5847755"/>
          </a:xfrm>
          <a:prstGeom prst="rect">
            <a:avLst/>
          </a:prstGeom>
          <a:noFill/>
        </p:spPr>
        <p:txBody>
          <a:bodyPr wrap="square" rtlCol="0">
            <a:spAutoFit/>
          </a:bodyPr>
          <a:lstStyle/>
          <a:p>
            <a:r>
              <a:rPr lang="en-US" sz="3400" dirty="0"/>
              <a:t>During project development, we were required to make a few design changes in order to complete our final product. Initially, we planned to use a pair of Infrared Remotes and IR sensors to collect user input. After some investigation into the process of decoding IR signals, we made the decision to incorporate  a hard-wired keypad instead.</a:t>
            </a:r>
          </a:p>
          <a:p>
            <a:r>
              <a:rPr lang="en-US" sz="3400" dirty="0"/>
              <a:t> </a:t>
            </a:r>
          </a:p>
          <a:p>
            <a:r>
              <a:rPr lang="en-US" sz="3400" dirty="0"/>
              <a:t>Additionally, we discovered some issues with the integrity of the keypad. Some keys are detected inconsistently - at times the key press is not detected at all. After some testing using a multimeter, we have determined this is an issue with the hardware component itself rather than our implementation. </a:t>
            </a:r>
          </a:p>
        </p:txBody>
      </p:sp>
      <p:sp>
        <p:nvSpPr>
          <p:cNvPr id="111" name="TextBox 110"/>
          <p:cNvSpPr txBox="1"/>
          <p:nvPr/>
        </p:nvSpPr>
        <p:spPr>
          <a:xfrm>
            <a:off x="1371600" y="9854075"/>
            <a:ext cx="9388018" cy="2185214"/>
          </a:xfrm>
          <a:prstGeom prst="rect">
            <a:avLst/>
          </a:prstGeom>
          <a:noFill/>
        </p:spPr>
        <p:txBody>
          <a:bodyPr wrap="square" rtlCol="0">
            <a:spAutoFit/>
          </a:bodyPr>
          <a:lstStyle/>
          <a:p>
            <a:r>
              <a:rPr lang="en-US" sz="3400" dirty="0"/>
              <a:t>This project was inspired by the games included on the Nokia 5110 and 3310 cell phones. The display on our final project is actually a display reclaimed from one of these phones (they really do last forever!).</a:t>
            </a:r>
          </a:p>
        </p:txBody>
      </p:sp>
      <p:sp>
        <p:nvSpPr>
          <p:cNvPr id="113" name="TextBox 112"/>
          <p:cNvSpPr txBox="1"/>
          <p:nvPr/>
        </p:nvSpPr>
        <p:spPr>
          <a:xfrm>
            <a:off x="20851336" y="20972706"/>
            <a:ext cx="5029200" cy="584775"/>
          </a:xfrm>
          <a:prstGeom prst="rect">
            <a:avLst/>
          </a:prstGeom>
          <a:noFill/>
        </p:spPr>
        <p:txBody>
          <a:bodyPr wrap="square" rtlCol="0">
            <a:spAutoFit/>
          </a:bodyPr>
          <a:lstStyle/>
          <a:p>
            <a:pPr algn="ctr"/>
            <a:r>
              <a:rPr lang="en-US" sz="3200" b="1" dirty="0"/>
              <a:t>High-Level System Overview</a:t>
            </a:r>
            <a:endParaRPr lang="en-US" sz="3200" b="1" dirty="0">
              <a:solidFill>
                <a:schemeClr val="tx2"/>
              </a:solidFill>
            </a:endParaRPr>
          </a:p>
        </p:txBody>
      </p:sp>
      <p:sp>
        <p:nvSpPr>
          <p:cNvPr id="114" name="TextBox 113"/>
          <p:cNvSpPr txBox="1"/>
          <p:nvPr/>
        </p:nvSpPr>
        <p:spPr>
          <a:xfrm>
            <a:off x="18669000" y="9328597"/>
            <a:ext cx="9372600" cy="3231654"/>
          </a:xfrm>
          <a:prstGeom prst="rect">
            <a:avLst/>
          </a:prstGeom>
          <a:noFill/>
        </p:spPr>
        <p:txBody>
          <a:bodyPr wrap="square" rtlCol="0">
            <a:spAutoFit/>
          </a:bodyPr>
          <a:lstStyle/>
          <a:p>
            <a:r>
              <a:rPr lang="en-US" sz="3400" dirty="0"/>
              <a:t>We designed and implemented a simple Tic-Tac-Toe game which interfaces with a keypad reminiscent of those on the Nokia 5110/3310.</a:t>
            </a:r>
          </a:p>
          <a:p>
            <a:endParaRPr lang="en-US" sz="3400" dirty="0"/>
          </a:p>
          <a:p>
            <a:r>
              <a:rPr lang="en-US" sz="3400" dirty="0"/>
              <a:t>This type of game is ideal for the simple keypad interfaces  and small display size.</a:t>
            </a:r>
          </a:p>
        </p:txBody>
      </p:sp>
      <p:sp>
        <p:nvSpPr>
          <p:cNvPr id="116" name="Rounded Rectangle 115"/>
          <p:cNvSpPr/>
          <p:nvPr/>
        </p:nvSpPr>
        <p:spPr>
          <a:xfrm>
            <a:off x="15316200" y="30175200"/>
            <a:ext cx="128016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TextBox 116"/>
          <p:cNvSpPr txBox="1"/>
          <p:nvPr/>
        </p:nvSpPr>
        <p:spPr>
          <a:xfrm>
            <a:off x="18867248" y="30235148"/>
            <a:ext cx="5799076" cy="923330"/>
          </a:xfrm>
          <a:prstGeom prst="rect">
            <a:avLst/>
          </a:prstGeom>
          <a:noFill/>
        </p:spPr>
        <p:txBody>
          <a:bodyPr wrap="square" rtlCol="0">
            <a:spAutoFit/>
          </a:bodyPr>
          <a:lstStyle/>
          <a:p>
            <a:pPr algn="ctr"/>
            <a:r>
              <a:rPr lang="en-US" sz="5400" b="1" dirty="0">
                <a:latin typeface="Consolas" panose="020B0609020204030204" pitchFamily="49" charset="0"/>
                <a:cs typeface="Consolas" panose="020B0609020204030204" pitchFamily="49" charset="0"/>
              </a:rPr>
              <a:t>Conclusion</a:t>
            </a:r>
          </a:p>
        </p:txBody>
      </p:sp>
      <p:cxnSp>
        <p:nvCxnSpPr>
          <p:cNvPr id="64" name="Straight Connector 63"/>
          <p:cNvCxnSpPr/>
          <p:nvPr/>
        </p:nvCxnSpPr>
        <p:spPr>
          <a:xfrm>
            <a:off x="457200" y="37392114"/>
            <a:ext cx="28194000" cy="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41"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7" name="TextBox 86"/>
          <p:cNvSpPr txBox="1"/>
          <p:nvPr/>
        </p:nvSpPr>
        <p:spPr>
          <a:xfrm>
            <a:off x="15338561" y="35844540"/>
            <a:ext cx="12801600" cy="1569660"/>
          </a:xfrm>
          <a:prstGeom prst="rect">
            <a:avLst/>
          </a:prstGeom>
          <a:noFill/>
        </p:spPr>
        <p:txBody>
          <a:bodyPr wrap="square" rtlCol="0">
            <a:spAutoFit/>
          </a:bodyPr>
          <a:lstStyle/>
          <a:p>
            <a:r>
              <a:rPr lang="en-US" sz="3200" b="1" dirty="0"/>
              <a:t>Acknowledgements </a:t>
            </a:r>
          </a:p>
          <a:p>
            <a:r>
              <a:rPr lang="en-US" sz="3200" dirty="0"/>
              <a:t>Nokia LCD Library: </a:t>
            </a:r>
            <a:r>
              <a:rPr lang="en-US" sz="3200" dirty="0" err="1"/>
              <a:t>github.com</a:t>
            </a:r>
            <a:r>
              <a:rPr lang="en-US" sz="3200" dirty="0"/>
              <a:t>/ss2222/AVR-nokia-5110</a:t>
            </a:r>
          </a:p>
          <a:p>
            <a:endParaRPr lang="en-US" sz="3200" dirty="0"/>
          </a:p>
        </p:txBody>
      </p:sp>
      <p:sp>
        <p:nvSpPr>
          <p:cNvPr id="3" name="TextBox 2"/>
          <p:cNvSpPr txBox="1"/>
          <p:nvPr/>
        </p:nvSpPr>
        <p:spPr>
          <a:xfrm>
            <a:off x="26670000" y="405825"/>
            <a:ext cx="1685077" cy="1107996"/>
          </a:xfrm>
          <a:prstGeom prst="rect">
            <a:avLst/>
          </a:prstGeom>
          <a:noFill/>
        </p:spPr>
        <p:txBody>
          <a:bodyPr wrap="none" rtlCol="0">
            <a:spAutoFit/>
          </a:bodyPr>
          <a:lstStyle/>
          <a:p>
            <a:r>
              <a:rPr lang="en-US" sz="6600" b="1" dirty="0"/>
              <a:t>P 37</a:t>
            </a:r>
          </a:p>
        </p:txBody>
      </p:sp>
      <p:pic>
        <p:nvPicPr>
          <p:cNvPr id="11" name="Picture 10">
            <a:extLst>
              <a:ext uri="{FF2B5EF4-FFF2-40B4-BE49-F238E27FC236}">
                <a16:creationId xmlns:a16="http://schemas.microsoft.com/office/drawing/2014/main" id="{A43466B3-866D-EF4B-A1F8-676B1854A9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669000" y="14706600"/>
            <a:ext cx="9016387" cy="6025585"/>
          </a:xfrm>
          <a:prstGeom prst="rect">
            <a:avLst/>
          </a:prstGeom>
        </p:spPr>
      </p:pic>
      <p:pic>
        <p:nvPicPr>
          <p:cNvPr id="24" name="Picture 23">
            <a:extLst>
              <a:ext uri="{FF2B5EF4-FFF2-40B4-BE49-F238E27FC236}">
                <a16:creationId xmlns:a16="http://schemas.microsoft.com/office/drawing/2014/main" id="{04092870-5C12-C44D-92CF-B37856656DC0}"/>
              </a:ext>
            </a:extLst>
          </p:cNvPr>
          <p:cNvPicPr>
            <a:picLocks noChangeAspect="1"/>
          </p:cNvPicPr>
          <p:nvPr/>
        </p:nvPicPr>
        <p:blipFill rotWithShape="1">
          <a:blip r:embed="rId6"/>
          <a:srcRect l="21764" r="25325"/>
          <a:stretch/>
        </p:blipFill>
        <p:spPr>
          <a:xfrm rot="20651864">
            <a:off x="12195802" y="9121536"/>
            <a:ext cx="2013930" cy="3806289"/>
          </a:xfrm>
          <a:prstGeom prst="rect">
            <a:avLst/>
          </a:prstGeom>
        </p:spPr>
      </p:pic>
      <p:pic>
        <p:nvPicPr>
          <p:cNvPr id="37" name="Picture 36">
            <a:extLst>
              <a:ext uri="{FF2B5EF4-FFF2-40B4-BE49-F238E27FC236}">
                <a16:creationId xmlns:a16="http://schemas.microsoft.com/office/drawing/2014/main" id="{B975D1EE-8D07-0F4B-9A26-2B8DFD018541}"/>
              </a:ext>
            </a:extLst>
          </p:cNvPr>
          <p:cNvPicPr>
            <a:picLocks noChangeAspect="1"/>
          </p:cNvPicPr>
          <p:nvPr/>
        </p:nvPicPr>
        <p:blipFill rotWithShape="1">
          <a:blip r:embed="rId7">
            <a:grayscl/>
            <a:extLst>
              <a:ext uri="{28A0092B-C50C-407E-A947-70E740481C1C}">
                <a14:useLocalDpi xmlns:a14="http://schemas.microsoft.com/office/drawing/2010/main" val="0"/>
              </a:ext>
            </a:extLst>
          </a:blip>
          <a:srcRect l="29512" t="34115" r="46890" b="32031"/>
          <a:stretch/>
        </p:blipFill>
        <p:spPr>
          <a:xfrm rot="5400000">
            <a:off x="6354511" y="24531283"/>
            <a:ext cx="2512204" cy="3649065"/>
          </a:xfrm>
          <a:prstGeom prst="rect">
            <a:avLst/>
          </a:prstGeom>
        </p:spPr>
      </p:pic>
      <p:pic>
        <p:nvPicPr>
          <p:cNvPr id="44" name="Picture 43">
            <a:extLst>
              <a:ext uri="{FF2B5EF4-FFF2-40B4-BE49-F238E27FC236}">
                <a16:creationId xmlns:a16="http://schemas.microsoft.com/office/drawing/2014/main" id="{52627E71-FCE3-2A49-911B-FE56703E0DC9}"/>
              </a:ext>
            </a:extLst>
          </p:cNvPr>
          <p:cNvPicPr>
            <a:picLocks noChangeAspect="1"/>
          </p:cNvPicPr>
          <p:nvPr/>
        </p:nvPicPr>
        <p:blipFill rotWithShape="1">
          <a:blip r:embed="rId8">
            <a:grayscl/>
            <a:extLst>
              <a:ext uri="{28A0092B-C50C-407E-A947-70E740481C1C}">
                <a14:useLocalDpi xmlns:a14="http://schemas.microsoft.com/office/drawing/2010/main" val="0"/>
              </a:ext>
            </a:extLst>
          </a:blip>
          <a:srcRect l="28163" t="33108" r="51507" b="33594"/>
          <a:stretch/>
        </p:blipFill>
        <p:spPr>
          <a:xfrm rot="5400000">
            <a:off x="10673963" y="25767591"/>
            <a:ext cx="2512203" cy="4114800"/>
          </a:xfrm>
          <a:prstGeom prst="rect">
            <a:avLst/>
          </a:prstGeom>
        </p:spPr>
      </p:pic>
      <p:pic>
        <p:nvPicPr>
          <p:cNvPr id="61" name="Picture 60">
            <a:extLst>
              <a:ext uri="{FF2B5EF4-FFF2-40B4-BE49-F238E27FC236}">
                <a16:creationId xmlns:a16="http://schemas.microsoft.com/office/drawing/2014/main" id="{68F2F015-A52F-2841-943F-EA4D890E8D04}"/>
              </a:ext>
            </a:extLst>
          </p:cNvPr>
          <p:cNvPicPr>
            <a:picLocks noChangeAspect="1"/>
          </p:cNvPicPr>
          <p:nvPr/>
        </p:nvPicPr>
        <p:blipFill rotWithShape="1">
          <a:blip r:embed="rId9">
            <a:grayscl/>
            <a:extLst>
              <a:ext uri="{BEBA8EAE-BF5A-486C-A8C5-ECC9F3942E4B}">
                <a14:imgProps xmlns:a14="http://schemas.microsoft.com/office/drawing/2010/main">
                  <a14:imgLayer r:embed="rId10">
                    <a14:imgEffect>
                      <a14:brightnessContrast bright="40000"/>
                    </a14:imgEffect>
                  </a14:imgLayer>
                </a14:imgProps>
              </a:ext>
              <a:ext uri="{28A0092B-C50C-407E-A947-70E740481C1C}">
                <a14:useLocalDpi xmlns:a14="http://schemas.microsoft.com/office/drawing/2010/main" val="0"/>
              </a:ext>
            </a:extLst>
          </a:blip>
          <a:srcRect l="73945" t="6419" r="4922" b="77489"/>
          <a:stretch/>
        </p:blipFill>
        <p:spPr>
          <a:xfrm>
            <a:off x="1457414" y="23522085"/>
            <a:ext cx="3886952" cy="2512204"/>
          </a:xfrm>
          <a:prstGeom prst="rect">
            <a:avLst/>
          </a:prstGeom>
        </p:spPr>
      </p:pic>
      <p:sp>
        <p:nvSpPr>
          <p:cNvPr id="115" name="TextBox 114">
            <a:extLst>
              <a:ext uri="{FF2B5EF4-FFF2-40B4-BE49-F238E27FC236}">
                <a16:creationId xmlns:a16="http://schemas.microsoft.com/office/drawing/2014/main" id="{581CFABE-A82A-564E-84FC-966BFA3C256E}"/>
              </a:ext>
            </a:extLst>
          </p:cNvPr>
          <p:cNvSpPr txBox="1"/>
          <p:nvPr/>
        </p:nvSpPr>
        <p:spPr>
          <a:xfrm>
            <a:off x="5096013" y="29184600"/>
            <a:ext cx="5029200" cy="584775"/>
          </a:xfrm>
          <a:prstGeom prst="rect">
            <a:avLst/>
          </a:prstGeom>
          <a:noFill/>
        </p:spPr>
        <p:txBody>
          <a:bodyPr wrap="square" rtlCol="0">
            <a:spAutoFit/>
          </a:bodyPr>
          <a:lstStyle/>
          <a:p>
            <a:pPr algn="ctr"/>
            <a:r>
              <a:rPr lang="en-US" sz="3200" b="1" dirty="0"/>
              <a:t>Game Display</a:t>
            </a:r>
            <a:endParaRPr lang="en-US" sz="3200" b="1" dirty="0">
              <a:solidFill>
                <a:schemeClr val="tx2"/>
              </a:solidFill>
            </a:endParaRPr>
          </a:p>
        </p:txBody>
      </p:sp>
    </p:spTree>
    <p:extLst>
      <p:ext uri="{BB962C8B-B14F-4D97-AF65-F5344CB8AC3E}">
        <p14:creationId xmlns:p14="http://schemas.microsoft.com/office/powerpoint/2010/main" val="2238204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695</TotalTime>
  <Words>658</Words>
  <Application>Microsoft Macintosh PowerPoint</Application>
  <PresentationFormat>Custom</PresentationFormat>
  <Paragraphs>51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Consolas</vt:lpstr>
      <vt:lpstr>Office Theme</vt:lpstr>
      <vt:lpstr>PowerPoint Presentation</vt:lpstr>
    </vt:vector>
  </TitlesOfParts>
  <Company>IIHR - Hydroscience &amp; Engineering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Anton Kruger</dc:creator>
  <cp:lastModifiedBy>McLaughlin, Meghan</cp:lastModifiedBy>
  <cp:revision>63</cp:revision>
  <cp:lastPrinted>2019-05-01T02:52:42Z</cp:lastPrinted>
  <dcterms:created xsi:type="dcterms:W3CDTF">2012-04-27T11:49:47Z</dcterms:created>
  <dcterms:modified xsi:type="dcterms:W3CDTF">2019-05-01T02:59:13Z</dcterms:modified>
</cp:coreProperties>
</file>

<file path=docProps/thumbnail.jpeg>
</file>